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embeddedFontLst>
    <p:embeddedFont>
      <p:font typeface="Rambla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D146FE9-71B9-45DD-BB43-43A15BC66CD3}">
  <a:tblStyle styleId="{DD146FE9-71B9-45DD-BB43-43A15BC66C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5146F84-380F-4C28-B51A-0BF32E942D31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mbla-bold.fntdata"/><Relationship Id="rId11" Type="http://schemas.openxmlformats.org/officeDocument/2006/relationships/slide" Target="slides/slide6.xml"/><Relationship Id="rId22" Type="http://schemas.openxmlformats.org/officeDocument/2006/relationships/font" Target="fonts/Rambla-boldItalic.fntdata"/><Relationship Id="rId10" Type="http://schemas.openxmlformats.org/officeDocument/2006/relationships/slide" Target="slides/slide5.xml"/><Relationship Id="rId21" Type="http://schemas.openxmlformats.org/officeDocument/2006/relationships/font" Target="fonts/Rambla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ambla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Starch Adhesive parameters affecting the Board quality.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Viscosity 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Solids 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Starch base ( Tapioca , Maize, Rice etc)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Additives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Preservative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Starch Adhesive Properties affecting ease of using 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Powder Adhesives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Liquid Adhesives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Hot process Neutral pH adhesives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Cold process Alkaline high pH adhesives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-"/>
            </a:pPr>
            <a:r>
              <a:rPr lang="en-GB">
                <a:solidFill>
                  <a:schemeClr val="dk1"/>
                </a:solidFill>
              </a:rPr>
              <a:t>Cold process Neutral Adhesives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6902099"/>
          </a:xfrm>
          <a:prstGeom prst="rect">
            <a:avLst/>
          </a:prstGeom>
          <a:gradFill>
            <a:gsLst>
              <a:gs pos="0">
                <a:srgbClr val="003171"/>
              </a:gs>
              <a:gs pos="100000">
                <a:srgbClr val="549FFF"/>
              </a:gs>
            </a:gsLst>
            <a:lin ang="792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-3832" y="16052"/>
            <a:ext cx="10925833" cy="6881034"/>
          </a:xfrm>
          <a:custGeom>
            <a:pathLst>
              <a:path extrusionOk="0" h="6863875" w="24279631">
                <a:moveTo>
                  <a:pt x="9291599" y="0"/>
                </a:moveTo>
                <a:lnTo>
                  <a:pt x="24279631" y="5875"/>
                </a:lnTo>
                <a:lnTo>
                  <a:pt x="24250422" y="6863875"/>
                </a:lnTo>
                <a:lnTo>
                  <a:pt x="8740466" y="6858000"/>
                </a:lnTo>
                <a:cubicBezTo>
                  <a:pt x="0" y="3062308"/>
                  <a:pt x="7449035" y="312298"/>
                  <a:pt x="9291599" y="0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40784"/>
                </a:srgbClr>
              </a:gs>
              <a:gs pos="41000">
                <a:srgbClr val="003171">
                  <a:alpha val="94901"/>
                </a:srgbClr>
              </a:gs>
              <a:gs pos="100000">
                <a:srgbClr val="003171">
                  <a:alpha val="94901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/>
          <p:nvPr/>
        </p:nvSpPr>
        <p:spPr>
          <a:xfrm flipH="1">
            <a:off x="14659" y="881"/>
            <a:ext cx="10500940" cy="6881034"/>
          </a:xfrm>
          <a:custGeom>
            <a:pathLst>
              <a:path extrusionOk="0" h="6863875" w="24279631">
                <a:moveTo>
                  <a:pt x="9291599" y="0"/>
                </a:moveTo>
                <a:lnTo>
                  <a:pt x="24279631" y="5875"/>
                </a:lnTo>
                <a:lnTo>
                  <a:pt x="24250422" y="6863875"/>
                </a:lnTo>
                <a:lnTo>
                  <a:pt x="8740466" y="6858000"/>
                </a:lnTo>
                <a:cubicBezTo>
                  <a:pt x="0" y="3062308"/>
                  <a:pt x="7449035" y="312298"/>
                  <a:pt x="9291599" y="0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-846666" y="-881"/>
            <a:ext cx="2167466" cy="6906895"/>
          </a:xfrm>
          <a:custGeom>
            <a:pathLst>
              <a:path extrusionOk="0" h="6180667" w="2167467">
                <a:moveTo>
                  <a:pt x="939800" y="0"/>
                </a:moveTo>
                <a:lnTo>
                  <a:pt x="1905000" y="5881"/>
                </a:lnTo>
                <a:cubicBezTo>
                  <a:pt x="2167467" y="1035992"/>
                  <a:pt x="0" y="1848556"/>
                  <a:pt x="1896533" y="6180667"/>
                </a:cubicBezTo>
                <a:lnTo>
                  <a:pt x="939800" y="6180667"/>
                </a:lnTo>
                <a:lnTo>
                  <a:pt x="939800" y="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" name="Shape 14"/>
          <p:cNvSpPr/>
          <p:nvPr/>
        </p:nvSpPr>
        <p:spPr>
          <a:xfrm flipH="1" rot="10800000">
            <a:off x="-524933" y="-4974"/>
            <a:ext cx="1403434" cy="6906895"/>
          </a:xfrm>
          <a:custGeom>
            <a:pathLst>
              <a:path extrusionOk="0" h="6180667" w="2167467">
                <a:moveTo>
                  <a:pt x="939800" y="0"/>
                </a:moveTo>
                <a:lnTo>
                  <a:pt x="1905000" y="5881"/>
                </a:lnTo>
                <a:cubicBezTo>
                  <a:pt x="2167467" y="1035992"/>
                  <a:pt x="0" y="1848556"/>
                  <a:pt x="1896533" y="6180667"/>
                </a:cubicBezTo>
                <a:lnTo>
                  <a:pt x="939800" y="6180667"/>
                </a:lnTo>
                <a:lnTo>
                  <a:pt x="939800" y="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" name="Shape 15"/>
          <p:cNvSpPr txBox="1"/>
          <p:nvPr>
            <p:ph type="ctrTitle"/>
          </p:nvPr>
        </p:nvSpPr>
        <p:spPr>
          <a:xfrm>
            <a:off x="1082040" y="1656080"/>
            <a:ext cx="7050900" cy="14700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" type="subTitle"/>
          </p:nvPr>
        </p:nvSpPr>
        <p:spPr>
          <a:xfrm>
            <a:off x="1082040" y="3230879"/>
            <a:ext cx="7035899" cy="925499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flipH="1" rot="10800000">
            <a:off x="-348182" y="-21899"/>
            <a:ext cx="1723519" cy="6879899"/>
          </a:xfrm>
          <a:custGeom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 txBox="1"/>
          <p:nvPr>
            <p:ph idx="1" type="body"/>
          </p:nvPr>
        </p:nvSpPr>
        <p:spPr>
          <a:xfrm>
            <a:off x="457200" y="1658990"/>
            <a:ext cx="8229600" cy="4840499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/>
          <p:nvPr/>
        </p:nvSpPr>
        <p:spPr>
          <a:xfrm flipH="1" rot="10800000">
            <a:off x="-1118653" y="-4700"/>
            <a:ext cx="3100650" cy="6862700"/>
          </a:xfrm>
          <a:custGeom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" name="Shape 22"/>
          <p:cNvSpPr/>
          <p:nvPr/>
        </p:nvSpPr>
        <p:spPr>
          <a:xfrm rot="10800000">
            <a:off x="8088846" y="-6969"/>
            <a:ext cx="1100667" cy="6864969"/>
          </a:xfrm>
          <a:custGeom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" name="Shape 23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flipH="1" rot="10800000">
            <a:off x="-348182" y="-21899"/>
            <a:ext cx="1723519" cy="6879899"/>
          </a:xfrm>
          <a:custGeom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" name="Shape 27"/>
          <p:cNvSpPr/>
          <p:nvPr/>
        </p:nvSpPr>
        <p:spPr>
          <a:xfrm flipH="1" rot="10800000">
            <a:off x="-1118653" y="-4700"/>
            <a:ext cx="3100650" cy="6862700"/>
          </a:xfrm>
          <a:custGeom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" name="Shape 28"/>
          <p:cNvSpPr/>
          <p:nvPr/>
        </p:nvSpPr>
        <p:spPr>
          <a:xfrm rot="10800000">
            <a:off x="8088846" y="-6969"/>
            <a:ext cx="1100667" cy="6864969"/>
          </a:xfrm>
          <a:custGeom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" name="Shape 29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457200" y="1658990"/>
            <a:ext cx="4038599" cy="4840499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 sz="2800"/>
            </a:lvl1pPr>
            <a:lvl2pPr lvl="1">
              <a:spcBef>
                <a:spcPts val="0"/>
              </a:spcBef>
              <a:defRPr sz="2400"/>
            </a:lvl2pPr>
            <a:lvl3pPr lvl="2">
              <a:spcBef>
                <a:spcPts val="0"/>
              </a:spcBef>
              <a:defRPr sz="2000"/>
            </a:lvl3pPr>
            <a:lvl4pPr lvl="3">
              <a:spcBef>
                <a:spcPts val="0"/>
              </a:spcBef>
              <a:defRPr sz="1800"/>
            </a:lvl4pPr>
            <a:lvl5pPr lvl="4">
              <a:spcBef>
                <a:spcPts val="0"/>
              </a:spcBef>
              <a:defRPr sz="1800"/>
            </a:lvl5pPr>
            <a:lvl6pPr lvl="5">
              <a:spcBef>
                <a:spcPts val="0"/>
              </a:spcBef>
              <a:defRPr sz="1800"/>
            </a:lvl6pPr>
            <a:lvl7pPr lvl="6">
              <a:spcBef>
                <a:spcPts val="0"/>
              </a:spcBef>
              <a:defRPr sz="1800"/>
            </a:lvl7pPr>
            <a:lvl8pPr lvl="7">
              <a:spcBef>
                <a:spcPts val="0"/>
              </a:spcBef>
              <a:defRPr sz="1800"/>
            </a:lvl8pPr>
            <a:lvl9pPr lvl="8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31" name="Shape 31"/>
          <p:cNvSpPr txBox="1"/>
          <p:nvPr>
            <p:ph idx="2" type="body"/>
          </p:nvPr>
        </p:nvSpPr>
        <p:spPr>
          <a:xfrm>
            <a:off x="4648200" y="1658990"/>
            <a:ext cx="4038599" cy="4840499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 sz="2800"/>
            </a:lvl1pPr>
            <a:lvl2pPr lvl="1">
              <a:spcBef>
                <a:spcPts val="0"/>
              </a:spcBef>
              <a:defRPr sz="2400"/>
            </a:lvl2pPr>
            <a:lvl3pPr lvl="2">
              <a:spcBef>
                <a:spcPts val="0"/>
              </a:spcBef>
              <a:defRPr sz="2000"/>
            </a:lvl3pPr>
            <a:lvl4pPr lvl="3">
              <a:spcBef>
                <a:spcPts val="0"/>
              </a:spcBef>
              <a:defRPr sz="1800"/>
            </a:lvl4pPr>
            <a:lvl5pPr lvl="4">
              <a:spcBef>
                <a:spcPts val="0"/>
              </a:spcBef>
              <a:defRPr sz="1800"/>
            </a:lvl5pPr>
            <a:lvl6pPr lvl="5">
              <a:spcBef>
                <a:spcPts val="0"/>
              </a:spcBef>
              <a:defRPr sz="1800"/>
            </a:lvl6pPr>
            <a:lvl7pPr lvl="6">
              <a:spcBef>
                <a:spcPts val="0"/>
              </a:spcBef>
              <a:defRPr sz="1800"/>
            </a:lvl7pPr>
            <a:lvl8pPr lvl="7">
              <a:spcBef>
                <a:spcPts val="0"/>
              </a:spcBef>
              <a:defRPr sz="1800"/>
            </a:lvl8pPr>
            <a:lvl9pPr lvl="8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 flipH="1" rot="10800000">
            <a:off x="-348182" y="-21899"/>
            <a:ext cx="1723519" cy="6879899"/>
          </a:xfrm>
          <a:custGeom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" name="Shape 35"/>
          <p:cNvSpPr/>
          <p:nvPr/>
        </p:nvSpPr>
        <p:spPr>
          <a:xfrm flipH="1" rot="10800000">
            <a:off x="-1118653" y="-4700"/>
            <a:ext cx="3100650" cy="6862700"/>
          </a:xfrm>
          <a:custGeom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/>
          <p:nvPr/>
        </p:nvSpPr>
        <p:spPr>
          <a:xfrm rot="10800000">
            <a:off x="8088846" y="-6969"/>
            <a:ext cx="1100667" cy="6864969"/>
          </a:xfrm>
          <a:custGeom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Shape 40"/>
          <p:cNvGrpSpPr/>
          <p:nvPr/>
        </p:nvGrpSpPr>
        <p:grpSpPr>
          <a:xfrm>
            <a:off x="-6264" y="4933386"/>
            <a:ext cx="9150267" cy="3100650"/>
            <a:chOff x="-6264" y="4933386"/>
            <a:chExt cx="9150267" cy="3100650"/>
          </a:xfrm>
        </p:grpSpPr>
        <p:sp>
          <p:nvSpPr>
            <p:cNvPr id="41" name="Shape 41"/>
            <p:cNvSpPr/>
            <p:nvPr/>
          </p:nvSpPr>
          <p:spPr>
            <a:xfrm>
              <a:off x="-7" y="5537200"/>
              <a:ext cx="9144008" cy="1574769"/>
            </a:xfrm>
            <a:custGeom>
              <a:pathLst>
                <a:path extrusionOk="0" h="1257301" w="9144009">
                  <a:moveTo>
                    <a:pt x="5" y="266700"/>
                  </a:moveTo>
                  <a:cubicBezTo>
                    <a:pt x="8115305" y="1257301"/>
                    <a:pt x="7620009" y="0"/>
                    <a:pt x="9144009" y="186267"/>
                  </a:cubicBezTo>
                  <a:cubicBezTo>
                    <a:pt x="9144008" y="441678"/>
                    <a:pt x="9143998" y="818763"/>
                    <a:pt x="9143997" y="1074174"/>
                  </a:cubicBezTo>
                  <a:lnTo>
                    <a:pt x="0" y="1086874"/>
                  </a:lnTo>
                  <a:cubicBezTo>
                    <a:pt x="0" y="854041"/>
                    <a:pt x="5" y="499533"/>
                    <a:pt x="5" y="266700"/>
                  </a:cubicBezTo>
                  <a:close/>
                </a:path>
              </a:pathLst>
            </a:custGeom>
            <a:gradFill>
              <a:gsLst>
                <a:gs pos="0">
                  <a:srgbClr val="549FFF"/>
                </a:gs>
                <a:gs pos="100000">
                  <a:srgbClr val="003171">
                    <a:alpha val="51764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 flipH="1" rot="5400000">
              <a:off x="3018543" y="1908578"/>
              <a:ext cx="3100650" cy="9150266"/>
            </a:xfrm>
            <a:custGeom>
              <a:pathLst>
                <a:path extrusionOk="0" h="6879900" w="8053639">
                  <a:moveTo>
                    <a:pt x="4696126" y="16025"/>
                  </a:moveTo>
                  <a:lnTo>
                    <a:pt x="2920537" y="0"/>
                  </a:lnTo>
                  <a:cubicBezTo>
                    <a:pt x="2927053" y="2293300"/>
                    <a:pt x="2933568" y="4586600"/>
                    <a:pt x="2940084" y="6879900"/>
                  </a:cubicBezTo>
                  <a:lnTo>
                    <a:pt x="4085318" y="6861462"/>
                  </a:lnTo>
                  <a:cubicBezTo>
                    <a:pt x="8053639" y="4651267"/>
                    <a:pt x="0" y="3113439"/>
                    <a:pt x="4696126" y="16025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78823"/>
                  </a:srgbClr>
                </a:gs>
                <a:gs pos="41000">
                  <a:srgbClr val="003171">
                    <a:alpha val="78823"/>
                  </a:srgbClr>
                </a:gs>
                <a:gs pos="100000">
                  <a:srgbClr val="003171">
                    <a:alpha val="78823"/>
                  </a:srgbClr>
                </a:gs>
              </a:gsLst>
              <a:path path="circle">
                <a:fillToRect r="100%" t="100%"/>
              </a:path>
              <a:tileRect b="-100%" l="-100%"/>
            </a:gradFill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" name="Shape 43"/>
            <p:cNvSpPr/>
            <p:nvPr/>
          </p:nvSpPr>
          <p:spPr>
            <a:xfrm>
              <a:off x="-7" y="5740400"/>
              <a:ext cx="9144010" cy="1574769"/>
            </a:xfrm>
            <a:custGeom>
              <a:pathLst>
                <a:path extrusionOk="0" h="1257301" w="9144011">
                  <a:moveTo>
                    <a:pt x="7" y="266700"/>
                  </a:moveTo>
                  <a:cubicBezTo>
                    <a:pt x="8115307" y="1257301"/>
                    <a:pt x="7620011" y="0"/>
                    <a:pt x="9144011" y="186267"/>
                  </a:cubicBezTo>
                  <a:lnTo>
                    <a:pt x="9144011" y="921775"/>
                  </a:lnTo>
                  <a:lnTo>
                    <a:pt x="0" y="931914"/>
                  </a:lnTo>
                  <a:cubicBezTo>
                    <a:pt x="0" y="699081"/>
                    <a:pt x="7" y="499533"/>
                    <a:pt x="7" y="266700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81960"/>
                  </a:srgbClr>
                </a:gs>
                <a:gs pos="100000">
                  <a:srgbClr val="003171">
                    <a:alpha val="8196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4" name="Shape 44"/>
          <p:cNvSpPr txBox="1"/>
          <p:nvPr>
            <p:ph idx="1" type="body"/>
          </p:nvPr>
        </p:nvSpPr>
        <p:spPr>
          <a:xfrm>
            <a:off x="1792288" y="5367337"/>
            <a:ext cx="5486399" cy="804899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buNone/>
              <a:defRPr sz="2400"/>
            </a:lvl1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wave">
    <p:bg>
      <p:bgPr>
        <a:gradFill>
          <a:gsLst>
            <a:gs pos="0">
              <a:schemeClr val="lt2"/>
            </a:gs>
            <a:gs pos="100000">
              <a:schemeClr val="accent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57200" y="1727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  <a:defRPr sz="3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560"/>
              </a:spcBef>
              <a:buClr>
                <a:schemeClr val="dk2"/>
              </a:buClr>
              <a:buSzPct val="100000"/>
              <a:buFont typeface="Trebuchet MS"/>
              <a:buChar char="○"/>
              <a:defRPr sz="2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>
              <a:spcBef>
                <a:spcPts val="480"/>
              </a:spcBef>
              <a:buClr>
                <a:schemeClr val="dk2"/>
              </a:buClr>
              <a:buSzPct val="100000"/>
              <a:buFont typeface="Trebuchet MS"/>
              <a:buChar char="■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●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○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■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●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○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buChar char="■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3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ransition spd="slow">
    <p:push dir="r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#slide=id.g11ebc722bd_0_4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6.jpg"/><Relationship Id="rId7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Uo2mknlU1b4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type="ctrTitle"/>
          </p:nvPr>
        </p:nvSpPr>
        <p:spPr>
          <a:xfrm>
            <a:off x="497100" y="836225"/>
            <a:ext cx="8065200" cy="22485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GB" sz="6000"/>
              <a:t>Starch Adhesives</a:t>
            </a:r>
            <a:r>
              <a:rPr lang="en-GB" sz="4100"/>
              <a:t>  </a:t>
            </a:r>
          </a:p>
          <a:p>
            <a:pPr lvl="0" rtl="0" algn="l">
              <a:spcBef>
                <a:spcPts val="0"/>
              </a:spcBef>
              <a:buNone/>
            </a:pPr>
            <a:r>
              <a:rPr lang="en-GB" sz="3600"/>
              <a:t>Effective Usage &amp; Optimal Solutions </a:t>
            </a:r>
            <a:r>
              <a:rPr lang="en-GB"/>
              <a:t> </a:t>
            </a:r>
          </a:p>
        </p:txBody>
      </p:sp>
      <p:sp>
        <p:nvSpPr>
          <p:cNvPr id="53" name="Shape 53"/>
          <p:cNvSpPr txBox="1"/>
          <p:nvPr>
            <p:ph idx="1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-GB" sz="1800"/>
              <a:t>Amylodex Pvt.Ltd                  </a:t>
            </a:r>
            <a:r>
              <a:rPr lang="en-GB" sz="1400"/>
              <a:t>19 Mar 2016 at RCBMA  Jodhpur </a:t>
            </a:r>
            <a:r>
              <a:rPr lang="en-GB" sz="1800"/>
              <a:t>                 Bhaskar BV Reddy</a:t>
            </a:r>
          </a:p>
        </p:txBody>
      </p:sp>
      <p:pic>
        <p:nvPicPr>
          <p:cNvPr descr="Corrugated cardboard" id="54" name="Shape 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8100" y="4131512"/>
            <a:ext cx="4514100" cy="163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idx="1" type="body"/>
          </p:nvPr>
        </p:nvSpPr>
        <p:spPr>
          <a:xfrm>
            <a:off x="457200" y="1658998"/>
            <a:ext cx="8229600" cy="17591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To discuss Starch Adhesive parameters , its effective usage &amp; optimal solutions for Manual Plant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0" name="Shape 60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n-GB"/>
              <a:t>Objective</a:t>
            </a:r>
          </a:p>
        </p:txBody>
      </p:sp>
      <p:pic>
        <p:nvPicPr>
          <p:cNvPr descr="MPj02277170000[1]" id="61" name="Shape 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8350" y="3476850"/>
            <a:ext cx="4722600" cy="26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>
            <p:ph idx="4294967295" type="subTitle"/>
          </p:nvPr>
        </p:nvSpPr>
        <p:spPr>
          <a:xfrm>
            <a:off x="51600" y="6304925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   </a:t>
            </a:r>
            <a:r>
              <a:rPr lang="en-GB" sz="1400"/>
              <a:t>19 Mar 2016 at RCBMA  Jodhpur </a:t>
            </a:r>
            <a:r>
              <a:rPr lang="en-GB" sz="1800"/>
              <a:t>                 Bhaskar BV Reddy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" type="body"/>
          </p:nvPr>
        </p:nvSpPr>
        <p:spPr>
          <a:xfrm>
            <a:off x="457200" y="1215350"/>
            <a:ext cx="8229600" cy="5284199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GB"/>
              <a:t>Starch Adhesive Parameters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Effective Usage of  Starch Adhesives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How to dry ( 9-10% moisture) Box in one hour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Case Study - Moisture profile in Hand pasted Machine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Case Study - Moisture Profile in Flute laminator pasted Board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GB"/>
              <a:t>Optimal Adhesive Solutions for Manual Plant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 txBox="1"/>
          <p:nvPr>
            <p:ph type="title"/>
          </p:nvPr>
        </p:nvSpPr>
        <p:spPr>
          <a:xfrm>
            <a:off x="6155850" y="337075"/>
            <a:ext cx="1832400" cy="7671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Topics </a:t>
            </a:r>
          </a:p>
        </p:txBody>
      </p:sp>
      <p:sp>
        <p:nvSpPr>
          <p:cNvPr id="69" name="Shape 69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   </a:t>
            </a:r>
            <a:r>
              <a:rPr lang="en-GB" sz="1400"/>
              <a:t>19 Mar 2016 at RCBMA  Jodhpur </a:t>
            </a:r>
            <a:r>
              <a:rPr lang="en-GB" sz="1800"/>
              <a:t>                 Bhaskar BV Reddy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idx="1" type="body"/>
          </p:nvPr>
        </p:nvSpPr>
        <p:spPr>
          <a:xfrm>
            <a:off x="332250" y="713325"/>
            <a:ext cx="8229600" cy="5627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b="1" lang="en-GB"/>
              <a:t>Parameters affecting the board quality 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Viscosity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Solids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Starch Base ( Tapioca /Maize)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Additives / Preservatives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b="1" lang="en-GB"/>
              <a:t>Parameters affecting Ease of Use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Liquid Adhesives / Powder Adhesives 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Hot Process Neutral pH adhesives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GB"/>
              <a:t>Cold Process high pH alkaline adhesives</a:t>
            </a:r>
          </a:p>
          <a:p>
            <a:pPr indent="-431800" lvl="1" marL="914400" rtl="0">
              <a:spcBef>
                <a:spcPts val="0"/>
              </a:spcBef>
              <a:buSzPct val="100000"/>
            </a:pPr>
            <a:r>
              <a:rPr lang="en-GB"/>
              <a:t>Cold Process Neutral pH adhesive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	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5" name="Shape 75"/>
          <p:cNvSpPr txBox="1"/>
          <p:nvPr>
            <p:ph type="title"/>
          </p:nvPr>
        </p:nvSpPr>
        <p:spPr>
          <a:xfrm>
            <a:off x="207150" y="87225"/>
            <a:ext cx="8479800" cy="6261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SzPct val="275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          Starch Adhesive Parameters </a:t>
            </a:r>
          </a:p>
        </p:txBody>
      </p:sp>
      <p:sp>
        <p:nvSpPr>
          <p:cNvPr id="76" name="Shape 76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   </a:t>
            </a:r>
            <a:r>
              <a:rPr lang="en-GB" sz="1400"/>
              <a:t>19 Mar 2016 at RCBMA  Jodhpur </a:t>
            </a:r>
            <a:r>
              <a:rPr lang="en-GB" sz="1800"/>
              <a:t>                 Bhaskar BV Reddy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457200" y="274650"/>
            <a:ext cx="8229600" cy="7064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n-GB"/>
              <a:t>Effective Usage of  Adhesives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501550" y="1722675"/>
            <a:ext cx="7992000" cy="4393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84600" y="749250"/>
            <a:ext cx="8602200" cy="5591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Define specification.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Inspection of adhesive consignment before accepting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Preparation - Equipment, Water intake &amp; 	</a:t>
            </a:r>
            <a:r>
              <a:rPr lang="en-GB" sz="2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glue mixing 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Quality checks - </a:t>
            </a:r>
          </a:p>
          <a:p>
            <a:pPr indent="-228600" lvl="1" marL="914400" rtl="0">
              <a:lnSpc>
                <a:spcPct val="115000"/>
              </a:lnSpc>
              <a:spcBef>
                <a:spcPts val="0"/>
              </a:spcBef>
              <a:buFont typeface="Arial"/>
              <a:buChar char="○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Viscosity</a:t>
            </a:r>
          </a:p>
          <a:p>
            <a:pPr indent="-228600" lvl="1" marL="914400" rtl="0">
              <a:lnSpc>
                <a:spcPct val="115000"/>
              </a:lnSpc>
              <a:spcBef>
                <a:spcPts val="0"/>
              </a:spcBef>
              <a:buFont typeface="Arial"/>
              <a:buChar char="○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Solids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Application of glue 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Inspection of Bonding &amp; drying time.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Instruments  &amp; QC readings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003171"/>
              </a:solidFill>
            </a:endParaRP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b="1" sz="28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4" name="Shape 84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   </a:t>
            </a:r>
            <a:r>
              <a:rPr lang="en-GB" sz="1400"/>
              <a:t>19 Mar 2016 at RCBMA  Jodhpur </a:t>
            </a:r>
            <a:r>
              <a:rPr lang="en-GB" sz="1800"/>
              <a:t>                 Bhaskar BV Reddy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457200" y="274650"/>
            <a:ext cx="8229600" cy="7064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-GB"/>
              <a:t>How to dry Box in One hour 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501550" y="1722675"/>
            <a:ext cx="7992000" cy="4393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457200" y="981150"/>
            <a:ext cx="8602199" cy="500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Below compliances will help dry box in 1 hour.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Ensure 2 ply moisture around 7%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Use higher solids adhesives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Ensure Kraft paper COBB is 30-40. 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Use press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Use resins if needed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Application of glue to be in the range of 32-60 gms/ sq.mtr</a:t>
            </a:r>
          </a:p>
          <a:p>
            <a:pPr indent="-406400" lvl="0" marL="457200" rtl="0">
              <a:lnSpc>
                <a:spcPct val="115000"/>
              </a:lnSpc>
              <a:spcBef>
                <a:spcPts val="0"/>
              </a:spcBef>
              <a:buSzPct val="100000"/>
              <a:buFont typeface="Arial"/>
              <a:buChar char="●"/>
            </a:pPr>
            <a:r>
              <a:rPr lang="en-GB" sz="2800">
                <a:latin typeface="Arial"/>
                <a:ea typeface="Arial"/>
                <a:cs typeface="Arial"/>
                <a:sym typeface="Arial"/>
              </a:rPr>
              <a:t>Use good Flute laminator to get almost Auto Plant finish.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2" name="Shape 92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   </a:t>
            </a:r>
            <a:r>
              <a:rPr lang="en-GB" sz="1400"/>
              <a:t>19 Mar 2016 at RCBMA  Jodhpur </a:t>
            </a:r>
            <a:r>
              <a:rPr lang="en-GB" sz="1800"/>
              <a:t>                 Bhaskar BV Reddy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idx="1" type="body"/>
          </p:nvPr>
        </p:nvSpPr>
        <p:spPr>
          <a:xfrm>
            <a:off x="460525" y="1475850"/>
            <a:ext cx="8229600" cy="4925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   </a:t>
            </a:r>
            <a:r>
              <a:rPr lang="en-GB" sz="2800"/>
              <a:t>Working Parameters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>    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-GB" sz="2800"/>
              <a:t>Moisture profile</a:t>
            </a:r>
          </a:p>
        </p:txBody>
      </p:sp>
      <p:sp>
        <p:nvSpPr>
          <p:cNvPr id="98" name="Shape 98"/>
          <p:cNvSpPr txBox="1"/>
          <p:nvPr>
            <p:ph type="title"/>
          </p:nvPr>
        </p:nvSpPr>
        <p:spPr>
          <a:xfrm>
            <a:off x="457200" y="274651"/>
            <a:ext cx="8229600" cy="12012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Case Study - Moisture Profile in Hand Pasted Board</a:t>
            </a:r>
          </a:p>
        </p:txBody>
      </p:sp>
      <p:graphicFrame>
        <p:nvGraphicFramePr>
          <p:cNvPr id="99" name="Shape 99"/>
          <p:cNvGraphicFramePr/>
          <p:nvPr/>
        </p:nvGraphicFramePr>
        <p:xfrm>
          <a:off x="970325" y="2363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{DD146FE9-71B9-45DD-BB43-43A15BC66CD3}</a:tableStyleId>
              </a:tblPr>
              <a:tblGrid>
                <a:gridCol w="1447800"/>
                <a:gridCol w="1447800"/>
                <a:gridCol w="1447800"/>
                <a:gridCol w="1013750"/>
                <a:gridCol w="2359325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Board</a:t>
                      </a:r>
                    </a:p>
                  </a:txBody>
                  <a:tcPr marT="0" marB="0" marR="0" marL="0">
                    <a:lnL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Top paper gsm</a:t>
                      </a:r>
                    </a:p>
                  </a:txBody>
                  <a:tcPr marT="0" marB="0" marR="0" marL="0">
                    <a:lnL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Glue used</a:t>
                      </a:r>
                    </a:p>
                  </a:txBody>
                  <a:tcPr marT="0" marB="0" marR="0" marL="0">
                    <a:lnL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Glue  Solids</a:t>
                      </a:r>
                    </a:p>
                  </a:txBody>
                  <a:tcPr marT="0" marB="0" marR="0" marL="0">
                    <a:lnL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Application</a:t>
                      </a:r>
                    </a:p>
                  </a:txBody>
                  <a:tcPr marT="0" marB="0" marR="0" marL="0">
                    <a:lnL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5 ply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Manual</a:t>
                      </a:r>
                    </a:p>
                  </a:txBody>
                  <a:tcPr marT="0" marB="0" marR="0" marL="0"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180 </a:t>
                      </a:r>
                    </a:p>
                  </a:txBody>
                  <a:tcPr marT="0" marB="0" marR="0" marL="0"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lang="en-GB" sz="1800">
                          <a:latin typeface="Rambla"/>
                          <a:ea typeface="Rambla"/>
                          <a:cs typeface="Rambla"/>
                          <a:sym typeface="Rambla"/>
                        </a:rPr>
                        <a:t>Pasting </a:t>
                      </a: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Maize Cold High pH</a:t>
                      </a:r>
                    </a:p>
                  </a:txBody>
                  <a:tcPr marT="0" marB="0" marR="0" marL="0"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20%</a:t>
                      </a:r>
                    </a:p>
                  </a:txBody>
                  <a:tcPr marT="0" marB="0" marR="0" marL="0"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43 gms/Sq.Mtr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3 roller Pasting Machine</a:t>
                      </a:r>
                    </a:p>
                  </a:txBody>
                  <a:tcPr marT="0" marB="0" marR="0" marL="0">
                    <a:lnT cap="flat" cmpd="sng" w="9525">
                      <a:solidFill>
                        <a:srgbClr val="4A86E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Shape 100"/>
          <p:cNvGraphicFramePr/>
          <p:nvPr/>
        </p:nvGraphicFramePr>
        <p:xfrm>
          <a:off x="1066800" y="47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{F5146F84-380F-4C28-B51A-0BF32E942D31}</a:tableStyleId>
              </a:tblPr>
              <a:tblGrid>
                <a:gridCol w="1933575"/>
                <a:gridCol w="1692275"/>
                <a:gridCol w="1692275"/>
                <a:gridCol w="1692275"/>
              </a:tblGrid>
              <a:tr h="211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Immediately after pasting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 5 minutes in the stack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5 min  of removing from stack 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2 hours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</a:tr>
              <a:tr h="495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24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21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24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13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24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10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24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9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101" name="Shape 101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       </a:t>
            </a:r>
            <a:r>
              <a:rPr lang="en-GB" sz="1400"/>
              <a:t>13 Jun 2015 at SICBMA Pondichery </a:t>
            </a:r>
            <a:r>
              <a:rPr lang="en-GB" sz="1800"/>
              <a:t>                        Bhaskar BV Reddy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idx="1" type="body"/>
          </p:nvPr>
        </p:nvSpPr>
        <p:spPr>
          <a:xfrm>
            <a:off x="457200" y="1501450"/>
            <a:ext cx="8229600" cy="4998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GB"/>
              <a:t>     </a:t>
            </a:r>
            <a:r>
              <a:rPr b="1" lang="en-GB" sz="2800"/>
              <a:t>Working Parameters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b="1" lang="en-GB"/>
              <a:t>      </a:t>
            </a:r>
            <a:r>
              <a:rPr b="1" lang="en-GB" sz="2800"/>
              <a:t>Moisture Profile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2800"/>
          </a:p>
        </p:txBody>
      </p:sp>
      <p:sp>
        <p:nvSpPr>
          <p:cNvPr id="107" name="Shape 107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Case Study - Moisture Profile in Flute laminator Board</a:t>
            </a:r>
          </a:p>
        </p:txBody>
      </p:sp>
      <p:graphicFrame>
        <p:nvGraphicFramePr>
          <p:cNvPr id="108" name="Shape 108"/>
          <p:cNvGraphicFramePr/>
          <p:nvPr/>
        </p:nvGraphicFramePr>
        <p:xfrm>
          <a:off x="1336775" y="484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{F5146F84-380F-4C28-B51A-0BF32E942D31}</a:tableStyleId>
              </a:tblPr>
              <a:tblGrid>
                <a:gridCol w="1828800"/>
                <a:gridCol w="1600200"/>
                <a:gridCol w="1600200"/>
              </a:tblGrid>
              <a:tr h="880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Immediately after Pasting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lang="en-GB" sz="1800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Immediately after the belt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After </a:t>
                      </a:r>
                      <a:r>
                        <a:rPr b="1" lang="en-GB" sz="1800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5 </a:t>
                      </a: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min  of removing from  belt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</a:tr>
              <a:tr h="388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Under the belt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12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8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Shape 109"/>
          <p:cNvGraphicFramePr/>
          <p:nvPr/>
        </p:nvGraphicFramePr>
        <p:xfrm>
          <a:off x="1256525" y="2376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{F5146F84-380F-4C28-B51A-0BF32E942D31}</a:tableStyleId>
              </a:tblPr>
              <a:tblGrid>
                <a:gridCol w="1169975"/>
                <a:gridCol w="1377950"/>
                <a:gridCol w="1592250"/>
                <a:gridCol w="965200"/>
                <a:gridCol w="1981200"/>
              </a:tblGrid>
              <a:tr h="540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Board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Top paper gsm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Glue used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Glue  Solids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Rambla"/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FFFFF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Application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4A86E8"/>
                    </a:solidFill>
                  </a:tcPr>
                </a:tc>
              </a:tr>
              <a:tr h="6300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3 ply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Manual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220 duplex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lang="en-GB" sz="1800">
                          <a:latin typeface="Rambla"/>
                          <a:ea typeface="Rambla"/>
                          <a:cs typeface="Rambla"/>
                          <a:sym typeface="Rambla"/>
                        </a:rPr>
                        <a:t>Pasting </a:t>
                      </a: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Maize Cold High pH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33%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45 gms/Sq.Mtr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Rambla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000000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Flute laminator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110" name="Shape 110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-GB" sz="1800"/>
              <a:t>Amylodex Pvt.Ltd         </a:t>
            </a:r>
            <a:r>
              <a:rPr lang="en-GB" sz="1400"/>
              <a:t>13 Jun 2015 at SICBMA Pondichery </a:t>
            </a:r>
            <a:r>
              <a:rPr lang="en-GB" sz="1800"/>
              <a:t>                        Bhaskar BV Reddy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idx="1" type="body"/>
          </p:nvPr>
        </p:nvSpPr>
        <p:spPr>
          <a:xfrm>
            <a:off x="457200" y="1658999"/>
            <a:ext cx="8229600" cy="3690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●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Assumptions 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Gms 100 -180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Single Facer Speed - below 40 mtr/min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Single Facer heating - able to produce where in 2 ply board temp is around 100 degree C.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Even surface on applicator roller of manual pasting machine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Paper COBB between 30- 40</a:t>
            </a:r>
          </a:p>
          <a:p>
            <a:pPr indent="0" lvl="0" marL="457200" rt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="1"/>
          </a:p>
        </p:txBody>
      </p:sp>
      <p:sp>
        <p:nvSpPr>
          <p:cNvPr id="116" name="Shape 116"/>
          <p:cNvSpPr txBox="1"/>
          <p:nvPr>
            <p:ph type="title"/>
          </p:nvPr>
        </p:nvSpPr>
        <p:spPr>
          <a:xfrm>
            <a:off x="457200" y="355854"/>
            <a:ext cx="8229600" cy="12444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Optimal Adhesive Solutions for Manual Plant                   </a:t>
            </a:r>
          </a:p>
        </p:txBody>
      </p:sp>
      <p:sp>
        <p:nvSpPr>
          <p:cNvPr id="117" name="Shape 117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   </a:t>
            </a:r>
            <a:r>
              <a:rPr lang="en-GB" sz="1400"/>
              <a:t>19 Mar 2016 at RCBMA  Jodhpur </a:t>
            </a:r>
            <a:r>
              <a:rPr lang="en-GB" sz="1800"/>
              <a:t>                 Bhaskar BV Reddy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/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  <p:sp>
        <p:nvSpPr>
          <p:cNvPr id="118" name="Shape 118"/>
          <p:cNvSpPr txBox="1"/>
          <p:nvPr/>
        </p:nvSpPr>
        <p:spPr>
          <a:xfrm>
            <a:off x="6064800" y="5911825"/>
            <a:ext cx="26220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Contd to…….. next page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idx="1" type="body"/>
          </p:nvPr>
        </p:nvSpPr>
        <p:spPr>
          <a:xfrm>
            <a:off x="457200" y="2188950"/>
            <a:ext cx="8299500" cy="3945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●"/>
            </a:pPr>
            <a:r>
              <a:rPr b="1"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Optimal parameters / Solutions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Use Cold Water soluble high pH Pasting glue.  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Use 1:4 water mix ratio ( 20% solids) adhesives.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Keep viscosity at 30-35 ( Corrugation / Pasting)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Use separate glue for Pasting and Corrugation operation.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Apply  40 grams of liquid Pasting glue per Sq.Mtr.</a:t>
            </a:r>
          </a:p>
          <a:p>
            <a:pPr indent="-381000" lvl="1" marL="9144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○"/>
            </a:pPr>
            <a:r>
              <a:rPr lang="en-GB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Single Facer glue application to be in the range of  0.15 to 0.20 mm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4" name="Shape 124"/>
          <p:cNvSpPr txBox="1"/>
          <p:nvPr>
            <p:ph type="title"/>
          </p:nvPr>
        </p:nvSpPr>
        <p:spPr>
          <a:xfrm>
            <a:off x="590950" y="863237"/>
            <a:ext cx="8229600" cy="1325699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75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Optimal Adhesive Solutions for Manual Plant </a:t>
            </a:r>
          </a:p>
        </p:txBody>
      </p:sp>
      <p:sp>
        <p:nvSpPr>
          <p:cNvPr id="125" name="Shape 125"/>
          <p:cNvSpPr txBox="1"/>
          <p:nvPr/>
        </p:nvSpPr>
        <p:spPr>
          <a:xfrm>
            <a:off x="6125750" y="373700"/>
            <a:ext cx="2561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Contd …...from previous page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6" name="Shape 126"/>
          <p:cNvSpPr txBox="1"/>
          <p:nvPr/>
        </p:nvSpPr>
        <p:spPr>
          <a:xfrm>
            <a:off x="132800" y="6304225"/>
            <a:ext cx="87846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Amylodex Pvt.Ltd                  </a:t>
            </a:r>
            <a:r>
              <a:rPr lang="en-GB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19 Mar 2016 at RCBMA  Jodhpur </a:t>
            </a:r>
            <a:r>
              <a:rPr lang="en-GB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Bhaskar BV Reddy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idx="1" type="body"/>
          </p:nvPr>
        </p:nvSpPr>
        <p:spPr>
          <a:xfrm>
            <a:off x="457200" y="1034775"/>
            <a:ext cx="8419200" cy="53973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sp>
        <p:nvSpPr>
          <p:cNvPr id="132" name="Shape 132"/>
          <p:cNvSpPr txBox="1"/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pic>
        <p:nvPicPr>
          <p:cNvPr id="133" name="Shape 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5" y="268274"/>
            <a:ext cx="8467799" cy="837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jogjas.com/indogama/wp-content/uploads/delmhorst-paper-moisture-meter-p-2000.jpg" id="134" name="Shape 1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30325" y="1422300"/>
            <a:ext cx="2961300" cy="401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0600" y="2019825"/>
            <a:ext cx="2961300" cy="374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Fluke 62 " id="136" name="Shape 1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61525" y="2111720"/>
            <a:ext cx="1986300" cy="233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1.bp.blogspot.com/-MGExhefxrao/TlZt6sHenXI/AAAAAAAAAKs/BiMOWz5vQ_0/s1600/Flow%252520Cup%252520Viscometer.jpg" id="137" name="Shape 1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9032" y="4607650"/>
            <a:ext cx="2151300" cy="17807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 txBox="1"/>
          <p:nvPr>
            <p:ph idx="4294967295" type="subTitle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/>
              <a:t>Amylodex Pvt.Ltd                  </a:t>
            </a:r>
            <a:r>
              <a:rPr lang="en-GB" sz="1400"/>
              <a:t>19 Mar 2016 at RCBMA  Jodhpur </a:t>
            </a:r>
            <a:r>
              <a:rPr lang="en-GB" sz="1800"/>
              <a:t>                 Bhaskar BV Reddy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idx="4294967295" type="body"/>
          </p:nvPr>
        </p:nvSpPr>
        <p:spPr>
          <a:xfrm>
            <a:off x="3024200" y="1889625"/>
            <a:ext cx="6026400" cy="22248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rIns="91425" wrap="square" tIns="91425">
            <a:noAutofit/>
          </a:bodyPr>
          <a:lstStyle/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b="1" lang="en-GB" sz="2400">
                <a:solidFill>
                  <a:srgbClr val="0070C0"/>
                </a:solidFill>
                <a:latin typeface="Rambla"/>
                <a:ea typeface="Rambla"/>
                <a:cs typeface="Rambla"/>
                <a:sym typeface="Rambla"/>
              </a:rPr>
              <a:t>Amylodex Pvt.Ltd. (Formerly Stardex)</a:t>
            </a:r>
          </a:p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b="1" lang="en-GB" sz="2400">
                <a:solidFill>
                  <a:srgbClr val="0000FF"/>
                </a:solidFill>
                <a:latin typeface="Rambla"/>
                <a:ea typeface="Rambla"/>
                <a:cs typeface="Rambla"/>
                <a:sym typeface="Rambla"/>
              </a:rPr>
              <a:t>bhaskar@amylodex.com</a:t>
            </a:r>
            <a:r>
              <a:rPr lang="en-GB" sz="2400">
                <a:solidFill>
                  <a:srgbClr val="0000FF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GB" sz="24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                      </a:t>
            </a:r>
          </a:p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lang="en-GB" sz="2400">
                <a:solidFill>
                  <a:srgbClr val="008080"/>
                </a:solidFill>
                <a:latin typeface="Rambla"/>
                <a:ea typeface="Rambla"/>
                <a:cs typeface="Rambla"/>
                <a:sym typeface="Rambla"/>
              </a:rPr>
              <a:t>Tele: 040 – 23060334   Fax: 040 - 23061638</a:t>
            </a:r>
          </a:p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lang="en-GB" sz="2400">
                <a:solidFill>
                  <a:srgbClr val="008080"/>
                </a:solidFill>
                <a:latin typeface="Rambla"/>
                <a:ea typeface="Rambla"/>
                <a:cs typeface="Rambla"/>
                <a:sym typeface="Rambla"/>
              </a:rPr>
              <a:t>Mob: 9866114029</a:t>
            </a:r>
          </a:p>
          <a:p>
            <a:pPr indent="-263525" lvl="0" marL="365125" rtl="0">
              <a:lnSpc>
                <a:spcPct val="90000"/>
              </a:lnSpc>
              <a:spcBef>
                <a:spcPts val="400"/>
              </a:spcBef>
              <a:buNone/>
            </a:pPr>
            <a:r>
              <a:rPr b="1" lang="en-GB" sz="2400">
                <a:solidFill>
                  <a:srgbClr val="009999"/>
                </a:solidFill>
                <a:latin typeface="Rambla"/>
                <a:ea typeface="Rambla"/>
                <a:cs typeface="Rambla"/>
                <a:sym typeface="Rambla"/>
              </a:rPr>
              <a:t>www.amylodex.com</a:t>
            </a:r>
          </a:p>
          <a:p>
            <a:pPr indent="-143255" lvl="0" marL="365760" rtl="0">
              <a:spcBef>
                <a:spcPts val="400"/>
              </a:spcBef>
              <a:buNone/>
            </a:pPr>
            <a:r>
              <a:t/>
            </a:r>
            <a:endParaRPr b="1" sz="2400">
              <a:solidFill>
                <a:srgbClr val="009999"/>
              </a:solidFill>
              <a:latin typeface="Rambla"/>
              <a:ea typeface="Rambla"/>
              <a:cs typeface="Rambla"/>
              <a:sym typeface="Rambl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Clr>
                <a:srgbClr val="000000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Clr>
                <a:srgbClr val="FFFFFF"/>
              </a:buClr>
              <a:buSzPct val="25000"/>
              <a:buFont typeface="Tahoma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 txBox="1"/>
          <p:nvPr>
            <p:ph idx="4294967295" type="title"/>
          </p:nvPr>
        </p:nvSpPr>
        <p:spPr>
          <a:xfrm>
            <a:off x="457200" y="88300"/>
            <a:ext cx="8013900" cy="17214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Clr>
                <a:srgbClr val="FFC000"/>
              </a:buClr>
              <a:buSzPct val="25000"/>
              <a:buFont typeface="Arial"/>
              <a:buNone/>
            </a:pPr>
            <a:r>
              <a:t/>
            </a:r>
            <a:endParaRPr sz="72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 algn="ctr">
              <a:spcBef>
                <a:spcPts val="0"/>
              </a:spcBef>
              <a:buClr>
                <a:srgbClr val="FFC000"/>
              </a:buClr>
              <a:buSzPct val="25000"/>
              <a:buFont typeface="Arial"/>
              <a:buNone/>
            </a:pPr>
            <a:r>
              <a:t/>
            </a:r>
            <a:endParaRPr sz="72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 algn="ctr">
              <a:spcBef>
                <a:spcPts val="0"/>
              </a:spcBef>
              <a:buClr>
                <a:srgbClr val="FFC000"/>
              </a:buClr>
              <a:buSzPct val="25000"/>
              <a:buFont typeface="Arial"/>
              <a:buNone/>
            </a:pPr>
            <a:r>
              <a:t/>
            </a:r>
            <a:endParaRPr sz="72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 algn="ctr">
              <a:spcBef>
                <a:spcPts val="0"/>
              </a:spcBef>
              <a:buClr>
                <a:srgbClr val="FFC000"/>
              </a:buClr>
              <a:buSzPct val="25000"/>
              <a:buFont typeface="Arial"/>
              <a:buNone/>
            </a:pPr>
            <a:r>
              <a:rPr lang="en-GB" sz="7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5" name="Shape 145"/>
          <p:cNvSpPr txBox="1"/>
          <p:nvPr/>
        </p:nvSpPr>
        <p:spPr>
          <a:xfrm>
            <a:off x="601600" y="4440225"/>
            <a:ext cx="1953000" cy="138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GB">
                <a:solidFill>
                  <a:srgbClr val="0000FF"/>
                </a:solidFill>
              </a:rPr>
              <a:t>Delhi Excise Depo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Badarpu Border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New Delhi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Mr.S.P. Mishra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09999721580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00FF"/>
                </a:solidFill>
              </a:rPr>
              <a:t>delhi@amylodex.com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amylo.png" id="146" name="Shape 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100" y="1889625"/>
            <a:ext cx="2333197" cy="26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 txBox="1"/>
          <p:nvPr/>
        </p:nvSpPr>
        <p:spPr>
          <a:xfrm>
            <a:off x="2727825" y="4440225"/>
            <a:ext cx="2149200" cy="138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GB">
                <a:solidFill>
                  <a:srgbClr val="0000FF"/>
                </a:solidFill>
              </a:rPr>
              <a:t>Kolkata Excise Depo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Tentulkuli Village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Howrah- WB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Mr.Aziz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08017468003</a:t>
            </a:r>
          </a:p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0000FF"/>
                </a:solidFill>
              </a:rPr>
              <a:t>Kolkata@amylodex.com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4877150" y="4440225"/>
            <a:ext cx="2033400" cy="13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GB">
                <a:solidFill>
                  <a:srgbClr val="0000FF"/>
                </a:solidFill>
              </a:rPr>
              <a:t>Salem Excise Depo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Nethimedu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Salem-TN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Mr.Rajavadivel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09043283923</a:t>
            </a:r>
          </a:p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0000FF"/>
                </a:solidFill>
              </a:rPr>
              <a:t>salem@amylodex.com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6901350" y="4440225"/>
            <a:ext cx="2149200" cy="13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GB">
                <a:solidFill>
                  <a:srgbClr val="0000FF"/>
                </a:solidFill>
              </a:rPr>
              <a:t>Hyderabad Sales office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Kukatpally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Hyderabad- TG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Mr.Muralikrishna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008080"/>
                </a:solidFill>
              </a:rPr>
              <a:t>09642704003</a:t>
            </a:r>
          </a:p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0000FF"/>
                </a:solidFill>
              </a:rPr>
              <a:t>sales@amylodex.com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70375" y="6295300"/>
            <a:ext cx="89358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Amylodex Pvt.Ltd                  </a:t>
            </a:r>
            <a:r>
              <a:rPr lang="en-GB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19 Mar 2016 at RCBMA  Jodhpur </a:t>
            </a:r>
            <a:r>
              <a:rPr lang="en-GB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Bhaskar BV Reddy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Starch adhesive mixing" id="155" name="Shape 155" title="Glue Mixing">
            <a:hlinkClick r:id="rId3"/>
          </p:cNvPr>
          <p:cNvSpPr/>
          <p:nvPr/>
        </p:nvSpPr>
        <p:spPr>
          <a:xfrm>
            <a:off x="0" y="855274"/>
            <a:ext cx="8720924" cy="5957274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6" name="Shape 156"/>
          <p:cNvSpPr txBox="1"/>
          <p:nvPr/>
        </p:nvSpPr>
        <p:spPr>
          <a:xfrm>
            <a:off x="1060300" y="159675"/>
            <a:ext cx="2390100" cy="5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000"/>
              <a:t>Glue Mixing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ve">
  <a:themeElements>
    <a:clrScheme name="Custom 506">
      <a:dk1>
        <a:srgbClr val="000000"/>
      </a:dk1>
      <a:lt1>
        <a:srgbClr val="FFFFFF"/>
      </a:lt1>
      <a:dk2>
        <a:srgbClr val="00387E"/>
      </a:dk2>
      <a:lt2>
        <a:srgbClr val="C6D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87E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